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74" r:id="rId10"/>
    <p:sldId id="275" r:id="rId11"/>
    <p:sldId id="276" r:id="rId12"/>
    <p:sldId id="264" r:id="rId13"/>
    <p:sldId id="265" r:id="rId14"/>
    <p:sldId id="266" r:id="rId15"/>
    <p:sldId id="267" r:id="rId16"/>
    <p:sldId id="269" r:id="rId17"/>
    <p:sldId id="268"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94711" autoAdjust="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38828-1D9A-4E19-A13F-13D33D006522}" type="datetimeFigureOut">
              <a:rPr lang="en-US" smtClean="0"/>
              <a:t>10/11/2011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ACC70E-7FDD-4546-8CFB-6FC612F3425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en-US" smtClean="0"/>
          </a:p>
        </p:txBody>
      </p:sp>
      <p:sp>
        <p:nvSpPr>
          <p:cNvPr id="12292" name="Slide Number Placeholder 3"/>
          <p:cNvSpPr>
            <a:spLocks noGrp="1"/>
          </p:cNvSpPr>
          <p:nvPr>
            <p:ph type="sldNum" sz="quarter" idx="5"/>
          </p:nvPr>
        </p:nvSpPr>
        <p:spPr>
          <a:noFill/>
        </p:spPr>
        <p:txBody>
          <a:bodyPr/>
          <a:lstStyle/>
          <a:p>
            <a:fld id="{B4D89479-37D5-48F5-A08B-4EEF3742B42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0FDB7D6-4D49-410E-B0BD-956153F61B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A5E5808-8B43-488A-B37C-6C3757E18B2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DB7D6-4D49-410E-B0BD-956153F61B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DB7D6-4D49-410E-B0BD-956153F61B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A22B78-3BE1-4212-B180-938BBBD42D69}"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FDB7D6-4D49-410E-B0BD-956153F61B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A22B78-3BE1-4212-B180-938BBBD42D69}" type="datetimeFigureOut">
              <a:rPr lang="en-US" smtClean="0"/>
              <a:pPr/>
              <a:t>10/11/2011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FDB7D6-4D49-410E-B0BD-956153F61B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Problems with Pest Management Payment Scenarios &amp; Components</a:t>
            </a:r>
            <a:endParaRPr lang="en-US" dirty="0"/>
          </a:p>
        </p:txBody>
      </p:sp>
      <p:sp>
        <p:nvSpPr>
          <p:cNvPr id="3" name="Subtitle 2"/>
          <p:cNvSpPr>
            <a:spLocks noGrp="1"/>
          </p:cNvSpPr>
          <p:nvPr>
            <p:ph type="subTitle" idx="1"/>
          </p:nvPr>
        </p:nvSpPr>
        <p:spPr/>
        <p:txBody>
          <a:bodyPr/>
          <a:lstStyle/>
          <a:p>
            <a:r>
              <a:rPr lang="en-US" dirty="0" smtClean="0"/>
              <a:t>David Lamm</a:t>
            </a:r>
          </a:p>
          <a:p>
            <a:r>
              <a:rPr lang="en-US" dirty="0" smtClean="0"/>
              <a:t>ENTSC Soil Conservationist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NRCStemplate2"/>
          <p:cNvPicPr>
            <a:picLocks noChangeAspect="1" noChangeArrowheads="1"/>
          </p:cNvPicPr>
          <p:nvPr>
            <p:ph type="title"/>
          </p:nvPr>
        </p:nvPicPr>
        <p:blipFill>
          <a:blip r:embed="rId2" cstate="print"/>
          <a:srcRect b="86667"/>
          <a:stretch>
            <a:fillRect/>
          </a:stretch>
        </p:blipFill>
        <p:spPr>
          <a:xfrm>
            <a:off x="0" y="0"/>
            <a:ext cx="9144000" cy="914400"/>
          </a:xfrm>
          <a:solidFill>
            <a:srgbClr val="3333FF"/>
          </a:solidFill>
        </p:spPr>
      </p:pic>
      <p:sp>
        <p:nvSpPr>
          <p:cNvPr id="46083" name="Rectangle 3"/>
          <p:cNvSpPr>
            <a:spLocks noGrp="1" noChangeArrowheads="1"/>
          </p:cNvSpPr>
          <p:nvPr>
            <p:ph type="body" sz="half" idx="1"/>
          </p:nvPr>
        </p:nvSpPr>
        <p:spPr>
          <a:xfrm>
            <a:off x="0" y="914400"/>
            <a:ext cx="9144000" cy="5943600"/>
          </a:xfrm>
          <a:solidFill>
            <a:srgbClr val="6699FF"/>
          </a:solidFill>
          <a:ln>
            <a:solidFill>
              <a:srgbClr val="3399FF"/>
            </a:solidFill>
          </a:ln>
        </p:spPr>
        <p:txBody>
          <a:bodyPr/>
          <a:lstStyle/>
          <a:p>
            <a:pPr marL="609600" indent="-609600" algn="ctr" eaLnBrk="1" hangingPunct="1">
              <a:lnSpc>
                <a:spcPct val="90000"/>
              </a:lnSpc>
              <a:buFont typeface="Wingdings" pitchFamily="2" charset="2"/>
              <a:buNone/>
              <a:defRPr/>
            </a:pPr>
            <a:r>
              <a:rPr lang="en-US" b="1" dirty="0" smtClean="0">
                <a:solidFill>
                  <a:srgbClr val="FFFF00"/>
                </a:solidFill>
              </a:rPr>
              <a:t>IPM Payment Scenarios</a:t>
            </a:r>
            <a:br>
              <a:rPr lang="en-US" b="1" dirty="0" smtClean="0">
                <a:solidFill>
                  <a:srgbClr val="FFFF00"/>
                </a:solidFill>
              </a:rPr>
            </a:br>
            <a:r>
              <a:rPr lang="en-US" b="1" dirty="0" smtClean="0">
                <a:solidFill>
                  <a:srgbClr val="FFFF00"/>
                </a:solidFill>
              </a:rPr>
              <a:t/>
            </a:r>
            <a:br>
              <a:rPr lang="en-US" b="1" dirty="0" smtClean="0">
                <a:solidFill>
                  <a:srgbClr val="FFFF00"/>
                </a:solidFill>
              </a:rPr>
            </a:br>
            <a:endParaRPr lang="en-US" sz="1000" b="1" dirty="0" smtClean="0">
              <a:solidFill>
                <a:srgbClr val="FFFF00"/>
              </a:solidFill>
            </a:endParaRPr>
          </a:p>
          <a:p>
            <a:pPr marL="1009650" lvl="1" indent="-609600" eaLnBrk="1" hangingPunct="1">
              <a:lnSpc>
                <a:spcPct val="90000"/>
              </a:lnSpc>
              <a:defRPr/>
            </a:pPr>
            <a:r>
              <a:rPr lang="en-US" sz="2400" b="1" u="sng" dirty="0" smtClean="0">
                <a:solidFill>
                  <a:srgbClr val="FFFF00"/>
                </a:solidFill>
              </a:rPr>
              <a:t>Advanced IPM</a:t>
            </a:r>
            <a:r>
              <a:rPr lang="en-US" sz="2400" b="1" dirty="0" smtClean="0">
                <a:solidFill>
                  <a:srgbClr val="FFFF00"/>
                </a:solidFill>
              </a:rPr>
              <a:t> </a:t>
            </a:r>
            <a:r>
              <a:rPr lang="en-US" sz="2000" b="1" dirty="0" smtClean="0">
                <a:solidFill>
                  <a:srgbClr val="FFFF00"/>
                </a:solidFill>
              </a:rPr>
              <a:t>(Includes most organic growers)</a:t>
            </a:r>
            <a:br>
              <a:rPr lang="en-US" sz="2000" b="1" dirty="0" smtClean="0">
                <a:solidFill>
                  <a:srgbClr val="FFFF00"/>
                </a:solidFill>
              </a:rPr>
            </a:br>
            <a:endParaRPr lang="en-US" sz="2000" b="1" dirty="0" smtClean="0">
              <a:solidFill>
                <a:srgbClr val="FFFF00"/>
              </a:solidFill>
            </a:endParaRPr>
          </a:p>
          <a:p>
            <a:pPr lvl="2">
              <a:defRPr/>
            </a:pPr>
            <a:r>
              <a:rPr lang="en-US" sz="2000" dirty="0" smtClean="0">
                <a:solidFill>
                  <a:srgbClr val="FFFF00"/>
                </a:solidFill>
              </a:rPr>
              <a:t>Used to implement an IPM plan on a given cropping system </a:t>
            </a:r>
            <a:r>
              <a:rPr lang="en-US" sz="2000" u="sng" dirty="0" smtClean="0">
                <a:solidFill>
                  <a:srgbClr val="FFFF00"/>
                </a:solidFill>
              </a:rPr>
              <a:t>to prevent and avoid pests as much as possible so the need for suppression is minimized</a:t>
            </a:r>
            <a:r>
              <a:rPr lang="en-US" sz="2000" dirty="0" smtClean="0">
                <a:solidFill>
                  <a:srgbClr val="FFFF00"/>
                </a:solidFill>
              </a:rPr>
              <a:t>. Suppression occurs only when monitoring indicates a pest threshold has been exceeded and low risk suppression techniques are utilized whenever possible. Mitigation strategies are implemented for all planned pesticides that have drift concerns, pollinator concerns, or Windows Pesticide Screening Tool (WIN-PST) ratings greater than “Low” for drinking water or fish concerns.</a:t>
            </a:r>
            <a:br>
              <a:rPr lang="en-US" sz="2000" dirty="0" smtClean="0">
                <a:solidFill>
                  <a:srgbClr val="FFFF00"/>
                </a:solidFill>
              </a:rPr>
            </a:br>
            <a:endParaRPr lang="en-US" sz="2000" b="1" dirty="0" smtClean="0">
              <a:solidFill>
                <a:srgbClr val="FFFF00"/>
              </a:solidFill>
            </a:endParaRPr>
          </a:p>
          <a:p>
            <a:pPr lvl="2">
              <a:defRPr/>
            </a:pPr>
            <a:r>
              <a:rPr lang="en-US" sz="2000" b="1" dirty="0" smtClean="0">
                <a:solidFill>
                  <a:srgbClr val="FFFF00"/>
                </a:solidFill>
              </a:rPr>
              <a:t>Most pesticide risks are prevented with a very strong focus on comprehensive pest prevention and avoidance. </a:t>
            </a:r>
            <a:br>
              <a:rPr lang="en-US" sz="2000" b="1" dirty="0" smtClean="0">
                <a:solidFill>
                  <a:srgbClr val="FFFF00"/>
                </a:solidFill>
              </a:rPr>
            </a:br>
            <a:endParaRPr lang="en-US" sz="2000" b="1" dirty="0" smtClean="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NRCStemplate2"/>
          <p:cNvPicPr>
            <a:picLocks noChangeAspect="1" noChangeArrowheads="1"/>
          </p:cNvPicPr>
          <p:nvPr>
            <p:ph type="title"/>
          </p:nvPr>
        </p:nvPicPr>
        <p:blipFill>
          <a:blip r:embed="rId2" cstate="print"/>
          <a:srcRect b="86667"/>
          <a:stretch>
            <a:fillRect/>
          </a:stretch>
        </p:blipFill>
        <p:spPr>
          <a:xfrm>
            <a:off x="0" y="0"/>
            <a:ext cx="9144000" cy="914400"/>
          </a:xfrm>
          <a:solidFill>
            <a:srgbClr val="3333FF"/>
          </a:solidFill>
        </p:spPr>
      </p:pic>
      <p:sp>
        <p:nvSpPr>
          <p:cNvPr id="61443" name="Rectangle 3"/>
          <p:cNvSpPr>
            <a:spLocks noGrp="1" noChangeArrowheads="1"/>
          </p:cNvSpPr>
          <p:nvPr>
            <p:ph type="body" sz="half" idx="1"/>
          </p:nvPr>
        </p:nvSpPr>
        <p:spPr>
          <a:xfrm>
            <a:off x="0" y="914400"/>
            <a:ext cx="9144000" cy="5943600"/>
          </a:xfrm>
          <a:solidFill>
            <a:srgbClr val="6699FF"/>
          </a:solidFill>
          <a:ln>
            <a:solidFill>
              <a:srgbClr val="3399FF"/>
            </a:solidFill>
          </a:ln>
        </p:spPr>
        <p:txBody>
          <a:bodyPr/>
          <a:lstStyle/>
          <a:p>
            <a:pPr marL="609600" indent="-609600" algn="ctr" eaLnBrk="1" hangingPunct="1">
              <a:buFont typeface="Wingdings" pitchFamily="2" charset="2"/>
              <a:buNone/>
              <a:defRPr/>
            </a:pPr>
            <a:r>
              <a:rPr lang="en-US" b="1" dirty="0" smtClean="0">
                <a:solidFill>
                  <a:srgbClr val="FFFF00"/>
                </a:solidFill>
              </a:rPr>
              <a:t>IPM Payment Scenarios</a:t>
            </a:r>
            <a:br>
              <a:rPr lang="en-US" b="1" dirty="0" smtClean="0">
                <a:solidFill>
                  <a:srgbClr val="FFFF00"/>
                </a:solidFill>
              </a:rPr>
            </a:br>
            <a:endParaRPr lang="en-US" b="1" dirty="0" smtClean="0">
              <a:solidFill>
                <a:srgbClr val="FFFF00"/>
              </a:solidFill>
            </a:endParaRPr>
          </a:p>
          <a:p>
            <a:pPr marL="590550" indent="-533400" eaLnBrk="1" hangingPunct="1">
              <a:defRPr/>
            </a:pPr>
            <a:r>
              <a:rPr lang="en-US" sz="2400" b="1" dirty="0" smtClean="0">
                <a:solidFill>
                  <a:srgbClr val="FFFF00"/>
                </a:solidFill>
              </a:rPr>
              <a:t>IPM varies a lot by the planned cropping system:</a:t>
            </a:r>
          </a:p>
          <a:p>
            <a:pPr marL="990600" lvl="1" indent="-533400" eaLnBrk="1" hangingPunct="1">
              <a:defRPr/>
            </a:pPr>
            <a:r>
              <a:rPr lang="en-US" sz="2000" b="1" dirty="0" smtClean="0">
                <a:solidFill>
                  <a:srgbClr val="FFFF00"/>
                </a:solidFill>
              </a:rPr>
              <a:t>Field Crops</a:t>
            </a:r>
          </a:p>
          <a:p>
            <a:pPr marL="990600" lvl="1" indent="-533400" eaLnBrk="1" hangingPunct="1">
              <a:defRPr/>
            </a:pPr>
            <a:r>
              <a:rPr lang="en-US" sz="2000" b="1" dirty="0" smtClean="0">
                <a:solidFill>
                  <a:srgbClr val="FFFF00"/>
                </a:solidFill>
              </a:rPr>
              <a:t>Fruits</a:t>
            </a:r>
          </a:p>
          <a:p>
            <a:pPr marL="990600" lvl="1" indent="-533400" eaLnBrk="1" hangingPunct="1">
              <a:defRPr/>
            </a:pPr>
            <a:r>
              <a:rPr lang="en-US" sz="2000" b="1" dirty="0" smtClean="0">
                <a:solidFill>
                  <a:srgbClr val="FFFF00"/>
                </a:solidFill>
              </a:rPr>
              <a:t>Vegetables</a:t>
            </a:r>
          </a:p>
          <a:p>
            <a:pPr marL="990600" lvl="1" indent="-533400" eaLnBrk="1" hangingPunct="1">
              <a:defRPr/>
            </a:pPr>
            <a:r>
              <a:rPr lang="en-US" sz="2000" b="1" dirty="0" smtClean="0">
                <a:solidFill>
                  <a:srgbClr val="FFFF00"/>
                </a:solidFill>
              </a:rPr>
              <a:t>High Value Crops</a:t>
            </a:r>
          </a:p>
          <a:p>
            <a:pPr marL="990600" lvl="1" indent="-533400" eaLnBrk="1" hangingPunct="1">
              <a:defRPr/>
            </a:pPr>
            <a:r>
              <a:rPr lang="en-US" sz="2000" b="1" dirty="0" smtClean="0">
                <a:solidFill>
                  <a:srgbClr val="FFFF00"/>
                </a:solidFill>
              </a:rPr>
              <a:t>Small Diversified?</a:t>
            </a:r>
          </a:p>
          <a:p>
            <a:pPr marL="590550" indent="-533400" eaLnBrk="1" hangingPunct="1">
              <a:defRPr/>
            </a:pPr>
            <a:r>
              <a:rPr lang="en-US" sz="2400" b="1" dirty="0" smtClean="0">
                <a:solidFill>
                  <a:srgbClr val="FFFF00"/>
                </a:solidFill>
              </a:rPr>
              <a:t>Although IPM does vary some from region to region, the main variables are Basic vs. Advanced IPM and the type of cropping system, so we have an opportunity to be more consistent across regions.</a:t>
            </a:r>
          </a:p>
          <a:p>
            <a:pPr marL="590550" indent="-533400" eaLnBrk="1" hangingPunct="1">
              <a:defRPr/>
            </a:pPr>
            <a:endParaRPr lang="en-US" sz="2800" b="1"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3600" dirty="0" smtClean="0"/>
              <a:t>New 595 Components</a:t>
            </a:r>
            <a:endParaRPr lang="en-US" sz="3600" dirty="0"/>
          </a:p>
        </p:txBody>
      </p:sp>
      <p:sp>
        <p:nvSpPr>
          <p:cNvPr id="3" name="Content Placeholder 2"/>
          <p:cNvSpPr>
            <a:spLocks noGrp="1"/>
          </p:cNvSpPr>
          <p:nvPr>
            <p:ph idx="1"/>
          </p:nvPr>
        </p:nvSpPr>
        <p:spPr>
          <a:xfrm>
            <a:off x="457200" y="1752600"/>
            <a:ext cx="8229600" cy="4648200"/>
          </a:xfrm>
        </p:spPr>
        <p:txBody>
          <a:bodyPr>
            <a:normAutofit lnSpcReduction="10000"/>
          </a:bodyPr>
          <a:lstStyle/>
          <a:p>
            <a:pPr marL="457200" indent="-457200">
              <a:buFont typeface="+mj-lt"/>
              <a:buAutoNum type="arabicPeriod"/>
            </a:pPr>
            <a:r>
              <a:rPr lang="en-US" sz="2800" dirty="0" smtClean="0"/>
              <a:t>Use of real time weather data as a decision tool</a:t>
            </a:r>
          </a:p>
          <a:p>
            <a:pPr marL="457200" indent="-457200">
              <a:buFont typeface="+mj-lt"/>
              <a:buAutoNum type="arabicPeriod"/>
            </a:pPr>
            <a:r>
              <a:rPr lang="en-US" sz="2800" dirty="0" smtClean="0"/>
              <a:t>Protection of beneficial insects/pollinator by adjusting pesticide application </a:t>
            </a:r>
          </a:p>
          <a:p>
            <a:pPr marL="457200" indent="-457200">
              <a:buFont typeface="+mj-lt"/>
              <a:buAutoNum type="arabicPeriod"/>
            </a:pPr>
            <a:r>
              <a:rPr lang="en-US" sz="2800" dirty="0" smtClean="0"/>
              <a:t>Use of “no-spray” zones as set backs</a:t>
            </a:r>
          </a:p>
          <a:p>
            <a:pPr marL="457200" indent="-457200">
              <a:buFont typeface="+mj-lt"/>
              <a:buAutoNum type="arabicPeriod"/>
            </a:pPr>
            <a:r>
              <a:rPr lang="en-US" sz="2800" dirty="0" smtClean="0"/>
              <a:t>Use of Low Cost Drift reducing spray techniques (management strategies)</a:t>
            </a:r>
          </a:p>
          <a:p>
            <a:pPr marL="457200" indent="-457200">
              <a:buFont typeface="+mj-lt"/>
              <a:buAutoNum type="arabicPeriod"/>
            </a:pPr>
            <a:r>
              <a:rPr lang="en-US" sz="2800" dirty="0" smtClean="0"/>
              <a:t>Use of Low Cost Drift reducing spray techniques  (equipment strategies)</a:t>
            </a:r>
          </a:p>
          <a:p>
            <a:pPr marL="457200" indent="-457200">
              <a:buFont typeface="+mj-lt"/>
              <a:buAutoNum type="arabicPeriod"/>
            </a:pPr>
            <a:r>
              <a:rPr lang="en-US" sz="2800" dirty="0" smtClean="0"/>
              <a:t>Use of High Cost drift reducing spray techniques (air blast systems, ultra low volume, etc.)</a:t>
            </a:r>
          </a:p>
          <a:p>
            <a:pPr marL="457200" indent="-457200">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sz="3600" dirty="0">
                <a:solidFill>
                  <a:prstClr val="black"/>
                </a:solidFill>
              </a:rPr>
              <a:t>New 595 Components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7"/>
            </a:pPr>
            <a:r>
              <a:rPr lang="en-US" sz="2800" dirty="0" smtClean="0"/>
              <a:t>Establishing Economic Thresholds for known pest</a:t>
            </a:r>
          </a:p>
          <a:p>
            <a:pPr marL="514350" indent="-514350">
              <a:buFont typeface="+mj-lt"/>
              <a:buAutoNum type="arabicPeriod" startAt="7"/>
            </a:pPr>
            <a:r>
              <a:rPr lang="en-US" sz="2800" dirty="0" smtClean="0"/>
              <a:t>Spot treatment based on field monitoring to determine treatment areas</a:t>
            </a:r>
          </a:p>
          <a:p>
            <a:pPr marL="514350" indent="-514350">
              <a:buFont typeface="+mj-lt"/>
              <a:buAutoNum type="arabicPeriod" startAt="7"/>
            </a:pPr>
            <a:r>
              <a:rPr lang="en-US" sz="2800" dirty="0" smtClean="0"/>
              <a:t>Reduction of pesticide application using “smart sprayer” technology</a:t>
            </a:r>
          </a:p>
          <a:p>
            <a:pPr marL="514350" indent="-514350">
              <a:buFont typeface="+mj-lt"/>
              <a:buAutoNum type="arabicPeriod" startAt="7"/>
            </a:pPr>
            <a:r>
              <a:rPr lang="en-US" sz="2800" dirty="0" smtClean="0"/>
              <a:t>Shift  days of fumigant application to outside the non-attainment period</a:t>
            </a:r>
          </a:p>
          <a:p>
            <a:pPr marL="514350" indent="-514350">
              <a:buFont typeface="+mj-lt"/>
              <a:buAutoNum type="arabicPeriod" startAt="7"/>
            </a:pPr>
            <a:r>
              <a:rPr lang="en-US" sz="2800" dirty="0" smtClean="0"/>
              <a:t>Development of University based IPM plan focused on PAM techniques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600" dirty="0">
                <a:solidFill>
                  <a:prstClr val="black"/>
                </a:solidFill>
              </a:rPr>
              <a:t>New 595 Components</a:t>
            </a:r>
            <a:endParaRPr lang="en-US" dirty="0"/>
          </a:p>
        </p:txBody>
      </p:sp>
      <p:sp>
        <p:nvSpPr>
          <p:cNvPr id="3" name="Content Placeholder 2"/>
          <p:cNvSpPr>
            <a:spLocks noGrp="1"/>
          </p:cNvSpPr>
          <p:nvPr>
            <p:ph idx="1"/>
          </p:nvPr>
        </p:nvSpPr>
        <p:spPr>
          <a:xfrm>
            <a:off x="381000" y="1828800"/>
            <a:ext cx="8229600" cy="4525963"/>
          </a:xfrm>
        </p:spPr>
        <p:txBody>
          <a:bodyPr>
            <a:normAutofit/>
          </a:bodyPr>
          <a:lstStyle/>
          <a:p>
            <a:pPr marL="514350" indent="-514350">
              <a:buFont typeface="+mj-lt"/>
              <a:buAutoNum type="arabicPeriod" startAt="12"/>
            </a:pPr>
            <a:r>
              <a:rPr lang="en-US" sz="2800" dirty="0" smtClean="0"/>
              <a:t>Altering of pest habitat after harvest to prevent disease, insects, etc. population from developing</a:t>
            </a:r>
          </a:p>
          <a:p>
            <a:pPr marL="514350" indent="-514350">
              <a:buFont typeface="+mj-lt"/>
              <a:buAutoNum type="arabicPeriod" startAt="12"/>
            </a:pPr>
            <a:r>
              <a:rPr lang="en-US" sz="2800" dirty="0" smtClean="0"/>
              <a:t>Use of cultural techniques to prevent and/or avoid development of pest pressures</a:t>
            </a:r>
          </a:p>
          <a:p>
            <a:pPr marL="514350" indent="-514350">
              <a:buFont typeface="+mj-lt"/>
              <a:buAutoNum type="arabicPeriod" startAt="12"/>
            </a:pPr>
            <a:r>
              <a:rPr lang="en-US" sz="2800" dirty="0" smtClean="0"/>
              <a:t>Manage companion plantings and trap crops to prevent outbreak of pest</a:t>
            </a:r>
          </a:p>
          <a:p>
            <a:pPr marL="514350" indent="-514350">
              <a:buFont typeface="+mj-lt"/>
              <a:buAutoNum type="arabicPeriod" startAt="12"/>
            </a:pPr>
            <a:r>
              <a:rPr lang="en-US" sz="2800" dirty="0" smtClean="0"/>
              <a:t>Record Keeping</a:t>
            </a:r>
          </a:p>
          <a:p>
            <a:pPr marL="514350" indent="-514350">
              <a:buFont typeface="+mj-lt"/>
              <a:buAutoNum type="arabicPeriod" startAt="12"/>
            </a:pPr>
            <a:r>
              <a:rPr lang="en-US" sz="2800" dirty="0" smtClean="0"/>
              <a:t>Precision soil texture mapping to target nematode outbreak</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595 Scenario Example</a:t>
            </a:r>
            <a:br>
              <a:rPr lang="en-US" sz="3600" dirty="0" smtClean="0"/>
            </a:br>
            <a:r>
              <a:rPr lang="en-US" sz="3600" dirty="0" smtClean="0"/>
              <a:t>Basic Fruit</a:t>
            </a:r>
            <a:endParaRPr lang="en-US" sz="3600" dirty="0"/>
          </a:p>
        </p:txBody>
      </p:sp>
      <p:sp>
        <p:nvSpPr>
          <p:cNvPr id="3" name="Content Placeholder 2"/>
          <p:cNvSpPr>
            <a:spLocks noGrp="1"/>
          </p:cNvSpPr>
          <p:nvPr>
            <p:ph idx="1"/>
          </p:nvPr>
        </p:nvSpPr>
        <p:spPr>
          <a:xfrm>
            <a:off x="381000" y="1981200"/>
            <a:ext cx="8229600" cy="5638800"/>
          </a:xfrm>
        </p:spPr>
        <p:txBody>
          <a:bodyPr>
            <a:normAutofit/>
          </a:bodyPr>
          <a:lstStyle/>
          <a:p>
            <a:pPr>
              <a:buNone/>
            </a:pPr>
            <a:r>
              <a:rPr lang="en-US" sz="2400" dirty="0" smtClean="0"/>
              <a:t>Description</a:t>
            </a:r>
          </a:p>
          <a:p>
            <a:pPr>
              <a:buNone/>
            </a:pPr>
            <a:endParaRPr lang="en-US" sz="2400" dirty="0" smtClean="0"/>
          </a:p>
          <a:p>
            <a:pPr marL="352425" lvl="1" indent="-3175">
              <a:buNone/>
            </a:pPr>
            <a:r>
              <a:rPr lang="en-US" sz="2000" dirty="0"/>
              <a:t>Used to implement an IPM plan on fruit crops like apples. Used to reduce pesticide use through monitoring and suppression by basing sprays on threshold </a:t>
            </a:r>
            <a:r>
              <a:rPr lang="en-US" sz="2000" dirty="0" err="1"/>
              <a:t>exceedence</a:t>
            </a:r>
            <a:r>
              <a:rPr lang="en-US" sz="2000" dirty="0"/>
              <a:t>. Implement mitigation strategies for pesticides identified as having high risks using Windows Pesticide Screening Tool.</a:t>
            </a:r>
            <a:r>
              <a:rPr lang="en-US" sz="20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5257800"/>
          </a:xfrm>
        </p:spPr>
        <p:txBody>
          <a:bodyPr>
            <a:normAutofit lnSpcReduction="10000"/>
          </a:bodyPr>
          <a:lstStyle/>
          <a:p>
            <a:pPr marL="3175" lvl="1" indent="-3175">
              <a:buNone/>
            </a:pPr>
            <a:r>
              <a:rPr lang="en-US" sz="2400" dirty="0" smtClean="0"/>
              <a:t>Before</a:t>
            </a:r>
          </a:p>
          <a:p>
            <a:pPr marL="403225" lvl="2" indent="-3175">
              <a:buNone/>
            </a:pPr>
            <a:r>
              <a:rPr lang="en-US" sz="2000" dirty="0" smtClean="0"/>
              <a:t>Typically installed on a 15 acre apple orchard that is using a conventional spray schedule and is not monitoring pests and adjusting sprays based on established thresholds. Resource concerns addressed included decreased water, soil, and air quality from pesticide contaminants, and decreased plant productivity (health and vigor) </a:t>
            </a:r>
          </a:p>
          <a:p>
            <a:pPr marL="3175" lvl="2" indent="-3175">
              <a:buNone/>
            </a:pPr>
            <a:endParaRPr lang="en-US" dirty="0" smtClean="0"/>
          </a:p>
          <a:p>
            <a:pPr marL="3175" lvl="2" indent="-3175">
              <a:buNone/>
            </a:pPr>
            <a:r>
              <a:rPr lang="en-US" dirty="0" smtClean="0"/>
              <a:t>After</a:t>
            </a:r>
          </a:p>
          <a:p>
            <a:pPr marL="460375" lvl="3" indent="-3175">
              <a:buNone/>
            </a:pPr>
            <a:r>
              <a:rPr lang="en-US" dirty="0" smtClean="0"/>
              <a:t>Mitigation strategies will be implemented and practice will be installed on the entire 15 acre farm. The payment assumes labor for monitoring, use of real-time weather station data, cultural techniques, and recordkeeping and 1 visit by an IPM consultant at the beginning of the season to assist with plan implementation. Installation of this practice will result in a more accurate spray schedule which will tend to reduce the level of overall sprays. Contamination to water, soil, and air quality will be minimized.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smtClean="0"/>
              <a:t>Components Selected</a:t>
            </a:r>
            <a:endParaRPr lang="en-US" sz="3600" dirty="0"/>
          </a:p>
        </p:txBody>
      </p:sp>
      <p:sp>
        <p:nvSpPr>
          <p:cNvPr id="3" name="Content Placeholder 2"/>
          <p:cNvSpPr>
            <a:spLocks noGrp="1"/>
          </p:cNvSpPr>
          <p:nvPr>
            <p:ph idx="1"/>
          </p:nvPr>
        </p:nvSpPr>
        <p:spPr>
          <a:xfrm>
            <a:off x="609600" y="1600200"/>
            <a:ext cx="5562600" cy="4525963"/>
          </a:xfrm>
        </p:spPr>
        <p:txBody>
          <a:bodyPr>
            <a:normAutofit fontScale="92500" lnSpcReduction="10000"/>
          </a:bodyPr>
          <a:lstStyle/>
          <a:p>
            <a:pPr marL="514350" indent="-514350">
              <a:buFont typeface="+mj-lt"/>
              <a:buAutoNum type="arabicPeriod"/>
            </a:pPr>
            <a:r>
              <a:rPr lang="en-US" sz="2800" dirty="0" smtClean="0"/>
              <a:t>Use of real time weather data as a decision tool</a:t>
            </a:r>
          </a:p>
          <a:p>
            <a:pPr marL="514350" indent="-514350">
              <a:buFont typeface="+mj-lt"/>
              <a:buAutoNum type="arabicPeriod"/>
            </a:pPr>
            <a:r>
              <a:rPr lang="en-US" sz="2800" dirty="0" smtClean="0"/>
              <a:t>Establishing Economic Thresholds for known pest</a:t>
            </a:r>
          </a:p>
          <a:p>
            <a:pPr marL="514350" indent="-514350">
              <a:buFont typeface="+mj-lt"/>
              <a:buAutoNum type="arabicPeriod"/>
            </a:pPr>
            <a:r>
              <a:rPr lang="en-US" sz="2800" dirty="0" smtClean="0"/>
              <a:t>Development of University based IPM plan focused on PAM techniques</a:t>
            </a:r>
          </a:p>
          <a:p>
            <a:pPr marL="514350" indent="-514350">
              <a:buFont typeface="+mj-lt"/>
              <a:buAutoNum type="arabicPeriod"/>
            </a:pPr>
            <a:r>
              <a:rPr lang="en-US" sz="2800" dirty="0" smtClean="0"/>
              <a:t>Use of cultural techniques to prevent and/or avoid development of pest pressures</a:t>
            </a:r>
          </a:p>
          <a:p>
            <a:pPr marL="514350" indent="-514350">
              <a:buFont typeface="+mj-lt"/>
              <a:buAutoNum type="arabicPeriod"/>
            </a:pPr>
            <a:r>
              <a:rPr lang="en-US" sz="2800" dirty="0" smtClean="0"/>
              <a:t>Record Keeping</a:t>
            </a:r>
          </a:p>
          <a:p>
            <a:endParaRPr lang="en-US" sz="2800" dirty="0"/>
          </a:p>
        </p:txBody>
      </p:sp>
      <p:sp>
        <p:nvSpPr>
          <p:cNvPr id="4" name="TextBox 3"/>
          <p:cNvSpPr txBox="1"/>
          <p:nvPr/>
        </p:nvSpPr>
        <p:spPr>
          <a:xfrm>
            <a:off x="6553200" y="1600200"/>
            <a:ext cx="2057400" cy="4493538"/>
          </a:xfrm>
          <a:prstGeom prst="rect">
            <a:avLst/>
          </a:prstGeom>
          <a:noFill/>
        </p:spPr>
        <p:txBody>
          <a:bodyPr wrap="square" rtlCol="0">
            <a:spAutoFit/>
          </a:bodyPr>
          <a:lstStyle/>
          <a:p>
            <a:r>
              <a:rPr lang="en-US" sz="2600" dirty="0" smtClean="0"/>
              <a:t>10 hrs.</a:t>
            </a:r>
          </a:p>
          <a:p>
            <a:endParaRPr lang="en-US" sz="2600" dirty="0"/>
          </a:p>
          <a:p>
            <a:r>
              <a:rPr lang="en-US" sz="2600" dirty="0" smtClean="0"/>
              <a:t>16 hrs.</a:t>
            </a:r>
          </a:p>
          <a:p>
            <a:endParaRPr lang="en-US" sz="2600" dirty="0"/>
          </a:p>
          <a:p>
            <a:r>
              <a:rPr lang="en-US" sz="2600" dirty="0" smtClean="0"/>
              <a:t>8 hrs.</a:t>
            </a:r>
          </a:p>
          <a:p>
            <a:endParaRPr lang="en-US" sz="2600" dirty="0"/>
          </a:p>
          <a:p>
            <a:endParaRPr lang="en-US" sz="2600" dirty="0" smtClean="0"/>
          </a:p>
          <a:p>
            <a:r>
              <a:rPr lang="en-US" sz="2600" dirty="0" smtClean="0"/>
              <a:t>20 hrs.</a:t>
            </a:r>
          </a:p>
          <a:p>
            <a:endParaRPr lang="en-US" sz="2600" dirty="0"/>
          </a:p>
          <a:p>
            <a:endParaRPr lang="en-US" sz="2600" dirty="0" smtClean="0"/>
          </a:p>
          <a:p>
            <a:r>
              <a:rPr lang="en-US" sz="2600" dirty="0" smtClean="0"/>
              <a:t>15 ac.</a:t>
            </a: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8229600" cy="1143000"/>
          </a:xfrm>
        </p:spPr>
        <p:txBody>
          <a:bodyPr>
            <a:normAutofit/>
          </a:bodyPr>
          <a:lstStyle/>
          <a:p>
            <a:r>
              <a:rPr lang="en-US" sz="3600" dirty="0" smtClean="0"/>
              <a:t>Advanced IPM Field Crop</a:t>
            </a:r>
            <a:endParaRPr lang="en-US" sz="3600" dirty="0"/>
          </a:p>
        </p:txBody>
      </p:sp>
      <p:sp>
        <p:nvSpPr>
          <p:cNvPr id="3" name="Content Placeholder 2"/>
          <p:cNvSpPr>
            <a:spLocks noGrp="1"/>
          </p:cNvSpPr>
          <p:nvPr>
            <p:ph idx="1"/>
          </p:nvPr>
        </p:nvSpPr>
        <p:spPr>
          <a:xfrm>
            <a:off x="381000" y="838200"/>
            <a:ext cx="8229600" cy="5257800"/>
          </a:xfrm>
        </p:spPr>
        <p:txBody>
          <a:bodyPr>
            <a:noAutofit/>
          </a:bodyPr>
          <a:lstStyle/>
          <a:p>
            <a:pPr>
              <a:buNone/>
            </a:pPr>
            <a:r>
              <a:rPr lang="en-US" sz="2000" dirty="0" smtClean="0"/>
              <a:t>Description</a:t>
            </a:r>
          </a:p>
          <a:p>
            <a:pPr indent="-4763"/>
            <a:r>
              <a:rPr lang="en-US" sz="2000" dirty="0"/>
              <a:t>WIN-PST is used to assess risk of likely pest suppression activities and identify appropriate mitigation measures to the identified risks for conventionally grown row crops, small grain or forage.  </a:t>
            </a:r>
            <a:endParaRPr lang="en-US" sz="2000" dirty="0" smtClean="0"/>
          </a:p>
          <a:p>
            <a:pPr indent="-4763"/>
            <a:r>
              <a:rPr lang="en-US" sz="2000" dirty="0" smtClean="0"/>
              <a:t>An </a:t>
            </a:r>
            <a:r>
              <a:rPr lang="en-US" sz="2000" dirty="0"/>
              <a:t>IPM plan meeting the FOTG 595 criteria is written by a Cooperative Extension employee, Certified Crop Advisor, or similar crop protection advisor.  The plan includes specifications for appropriate prevention, avoidance, and monitoring (PAM) measures to be implemented on cropland according to Land Grant University guidelines.  </a:t>
            </a:r>
            <a:endParaRPr lang="en-US" sz="2000" dirty="0" smtClean="0"/>
          </a:p>
          <a:p>
            <a:pPr indent="-4763"/>
            <a:r>
              <a:rPr lang="en-US" sz="2000" dirty="0" smtClean="0"/>
              <a:t>A </a:t>
            </a:r>
            <a:r>
              <a:rPr lang="en-US" sz="2000" dirty="0"/>
              <a:t>monitoring program is implemented using economic thresholds for known pests to take pest suppression actions when pest populations exceed the established economic thresholds.  </a:t>
            </a:r>
            <a:endParaRPr lang="en-US" sz="2000" dirty="0" smtClean="0"/>
          </a:p>
          <a:p>
            <a:pPr indent="-4763"/>
            <a:r>
              <a:rPr lang="en-US" sz="2000" dirty="0" smtClean="0"/>
              <a:t>Use </a:t>
            </a:r>
            <a:r>
              <a:rPr lang="en-US" sz="2000" dirty="0"/>
              <a:t>of precision techniques and equipment is adopted to reduce required suppression activities and amount of pesticide materials applied.  </a:t>
            </a:r>
            <a:endParaRPr lang="en-US" sz="2000" dirty="0" smtClean="0"/>
          </a:p>
          <a:p>
            <a:pPr indent="-4763"/>
            <a:r>
              <a:rPr lang="en-US" sz="2000" dirty="0" smtClean="0"/>
              <a:t>Adoption </a:t>
            </a:r>
            <a:r>
              <a:rPr lang="en-US" sz="2000" dirty="0"/>
              <a:t>of advanced technologies requires more time for consulting services and for installation than the basic scenario.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pPr>
              <a:buNone/>
            </a:pPr>
            <a:r>
              <a:rPr lang="en-US" sz="2400" dirty="0" smtClean="0"/>
              <a:t>Before</a:t>
            </a:r>
          </a:p>
          <a:p>
            <a:pPr indent="-4763"/>
            <a:r>
              <a:rPr lang="en-US" sz="2400" dirty="0"/>
              <a:t>A row crop field where an assessment of the likely risk of likely pest suppression activities has been performed; and measures to mitigate likely risks have been identified.  </a:t>
            </a:r>
            <a:endParaRPr lang="en-US" sz="2400" dirty="0" smtClean="0"/>
          </a:p>
          <a:p>
            <a:pPr indent="-4763"/>
            <a:r>
              <a:rPr lang="en-US" sz="2400" dirty="0" smtClean="0"/>
              <a:t>Some </a:t>
            </a:r>
            <a:r>
              <a:rPr lang="en-US" sz="2400" dirty="0"/>
              <a:t>prevention,  avoidance and monitoring strategies have been implemented already.  </a:t>
            </a:r>
            <a:endParaRPr lang="en-US" sz="2400" dirty="0" smtClean="0"/>
          </a:p>
          <a:p>
            <a:pPr indent="-4763"/>
            <a:r>
              <a:rPr lang="en-US" sz="2400" dirty="0" smtClean="0"/>
              <a:t>The </a:t>
            </a:r>
            <a:r>
              <a:rPr lang="en-US" sz="2400" dirty="0"/>
              <a:t>on-going pest suppression activities still result in higher than minimum production costs and risk of degradation to natural resources has been identified using WIN-PST.  </a:t>
            </a:r>
            <a:endParaRPr lang="en-US" sz="2400" dirty="0" smtClean="0"/>
          </a:p>
          <a:p>
            <a:pPr indent="-4763"/>
            <a:r>
              <a:rPr lang="en-US" sz="2400" dirty="0" smtClean="0"/>
              <a:t>For </a:t>
            </a:r>
            <a:r>
              <a:rPr lang="en-US" sz="2400" dirty="0"/>
              <a:t>instance,  pest suppression techniques and equipment used still allows possibility for overlap, excess or non-target application of pesticide- resulting in higher production costs and degradation of natural resources.</a:t>
            </a:r>
            <a:r>
              <a:rPr lang="en-US" sz="2400" dirty="0" smtClean="0"/>
              <a:t> </a:t>
            </a:r>
          </a:p>
          <a:p>
            <a:pPr>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Pest Management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DEFINITION</a:t>
            </a:r>
          </a:p>
          <a:p>
            <a:pPr marL="504825" indent="6350">
              <a:buNone/>
            </a:pPr>
            <a:r>
              <a:rPr lang="en-US" dirty="0" smtClean="0"/>
              <a:t>A site-specific combination of pest prevention, pest avoidance, pest monitoring, and pest suppression strategies.</a:t>
            </a:r>
          </a:p>
          <a:p>
            <a:pPr>
              <a:buNone/>
            </a:pPr>
            <a:r>
              <a:rPr lang="en-US" dirty="0" smtClean="0"/>
              <a:t>PURPOSE</a:t>
            </a:r>
          </a:p>
          <a:p>
            <a:pPr marL="514350" indent="-514350">
              <a:buFont typeface="+mj-lt"/>
              <a:buAutoNum type="arabicPeriod"/>
            </a:pPr>
            <a:r>
              <a:rPr lang="en-US" dirty="0" smtClean="0"/>
              <a:t>Prevent or mitigate off-site pesticide risks to water quality from leaching, solution runoff and adsorbed runoff losses.</a:t>
            </a:r>
          </a:p>
          <a:p>
            <a:pPr marL="514350" indent="-514350">
              <a:buFont typeface="+mj-lt"/>
              <a:buAutoNum type="arabicPeriod"/>
            </a:pPr>
            <a:r>
              <a:rPr lang="en-US" dirty="0" smtClean="0"/>
              <a:t>Prevent or mitigate off-site pesticide risks to soil, water, air, plants, animals and humans from drift and volatilization losses.</a:t>
            </a:r>
          </a:p>
          <a:p>
            <a:pPr marL="514350" indent="-514350">
              <a:buFont typeface="+mj-lt"/>
              <a:buAutoNum type="arabicPeriod"/>
            </a:pPr>
            <a:r>
              <a:rPr lang="en-US" dirty="0" smtClean="0"/>
              <a:t>Prevent or mitigate on-site pesticide risks to pollinators and other beneficial species through direct contact.</a:t>
            </a:r>
          </a:p>
          <a:p>
            <a:pPr marL="514350" indent="-514350">
              <a:buFont typeface="+mj-lt"/>
              <a:buAutoNum type="arabicPeriod"/>
            </a:pPr>
            <a:r>
              <a:rPr lang="en-US" dirty="0" smtClean="0"/>
              <a:t>Prevent or mitigate cultural, mechanical and biological pest suppression risks to soil, water, air, plants, animals and humans.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fontScale="92500" lnSpcReduction="20000"/>
          </a:bodyPr>
          <a:lstStyle/>
          <a:p>
            <a:pPr>
              <a:buNone/>
            </a:pPr>
            <a:r>
              <a:rPr lang="en-US" sz="2400" dirty="0" smtClean="0"/>
              <a:t>After</a:t>
            </a:r>
          </a:p>
          <a:p>
            <a:pPr indent="-4763"/>
            <a:r>
              <a:rPr lang="en-US" sz="2400" dirty="0"/>
              <a:t>An IPM plan meeting the FOTG 595 requirements has been developed by an Extension employee, CCA or similar corps protection specialist.  </a:t>
            </a:r>
            <a:endParaRPr lang="en-US" sz="2400" dirty="0" smtClean="0"/>
          </a:p>
          <a:p>
            <a:pPr indent="-4763"/>
            <a:r>
              <a:rPr lang="en-US" sz="2400" dirty="0" smtClean="0"/>
              <a:t>WIN-PST </a:t>
            </a:r>
            <a:r>
              <a:rPr lang="en-US" sz="2400" dirty="0"/>
              <a:t>has been used to assess pest control risks.  </a:t>
            </a:r>
            <a:endParaRPr lang="en-US" sz="2400" dirty="0" smtClean="0"/>
          </a:p>
          <a:p>
            <a:pPr indent="-4763"/>
            <a:r>
              <a:rPr lang="en-US" sz="2400" dirty="0" smtClean="0"/>
              <a:t>The </a:t>
            </a:r>
            <a:r>
              <a:rPr lang="en-US" sz="2400" dirty="0"/>
              <a:t>595 IPM plan outlines the prevention, avoidance and monitoring techniques (from NRCS Agronomy Tech. Note No. 5) that are required for successful implementation of IPM</a:t>
            </a:r>
            <a:r>
              <a:rPr lang="en-US" sz="2400" dirty="0" smtClean="0"/>
              <a:t>.</a:t>
            </a:r>
          </a:p>
          <a:p>
            <a:pPr indent="-4763"/>
            <a:r>
              <a:rPr lang="en-US" sz="2400" dirty="0" smtClean="0"/>
              <a:t>The </a:t>
            </a:r>
            <a:r>
              <a:rPr lang="en-US" sz="2400" dirty="0"/>
              <a:t>farmer is able to implement several recommended prevention, avoidance and monitoring activities indentified in the plan.  </a:t>
            </a:r>
            <a:endParaRPr lang="en-US" sz="2400" dirty="0" smtClean="0"/>
          </a:p>
          <a:p>
            <a:pPr indent="-4763"/>
            <a:r>
              <a:rPr lang="en-US" sz="2400" dirty="0" smtClean="0"/>
              <a:t>In </a:t>
            </a:r>
            <a:r>
              <a:rPr lang="en-US" sz="2400" dirty="0"/>
              <a:t>addition, precision suppression technology is adopted to reduce required number of suppression activities and/or amount of material applied.  </a:t>
            </a:r>
            <a:endParaRPr lang="en-US" sz="2400" dirty="0" smtClean="0"/>
          </a:p>
          <a:p>
            <a:pPr indent="-4763"/>
            <a:r>
              <a:rPr lang="en-US" sz="2400" dirty="0" smtClean="0"/>
              <a:t>Monitoring </a:t>
            </a:r>
            <a:r>
              <a:rPr lang="en-US" sz="2400" dirty="0"/>
              <a:t>is implemented by the farmer under the direction of the consultant.  </a:t>
            </a:r>
            <a:endParaRPr lang="en-US" sz="2400" dirty="0" smtClean="0"/>
          </a:p>
          <a:p>
            <a:pPr indent="-4763"/>
            <a:r>
              <a:rPr lang="en-US" sz="2400" dirty="0" smtClean="0"/>
              <a:t>Implementation </a:t>
            </a:r>
            <a:r>
              <a:rPr lang="en-US" sz="2400" dirty="0"/>
              <a:t>of this practice scenario PAM activities reduce the total volume of pesticide applied and the risk of over application or non-target application, lowers cost of production and improves natural resource conditions.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smtClean="0"/>
              <a:t>Components Selected</a:t>
            </a:r>
            <a:endParaRPr lang="en-US" sz="3600" dirty="0"/>
          </a:p>
        </p:txBody>
      </p:sp>
      <p:sp>
        <p:nvSpPr>
          <p:cNvPr id="3" name="Content Placeholder 2"/>
          <p:cNvSpPr>
            <a:spLocks noGrp="1"/>
          </p:cNvSpPr>
          <p:nvPr>
            <p:ph idx="1"/>
          </p:nvPr>
        </p:nvSpPr>
        <p:spPr>
          <a:xfrm>
            <a:off x="457200" y="1447800"/>
            <a:ext cx="5181600" cy="5638800"/>
          </a:xfrm>
        </p:spPr>
        <p:txBody>
          <a:bodyPr>
            <a:noAutofit/>
          </a:bodyPr>
          <a:lstStyle/>
          <a:p>
            <a:pPr marL="457200" indent="-457200">
              <a:buFont typeface="+mj-lt"/>
              <a:buAutoNum type="arabicPeriod"/>
            </a:pPr>
            <a:r>
              <a:rPr lang="en-US" sz="2200" dirty="0" smtClean="0"/>
              <a:t>Use of real time weather data as a decision tool</a:t>
            </a:r>
          </a:p>
          <a:p>
            <a:pPr marL="457200" indent="-457200">
              <a:buFont typeface="+mj-lt"/>
              <a:buAutoNum type="arabicPeriod"/>
            </a:pPr>
            <a:r>
              <a:rPr lang="en-US" sz="2200" dirty="0" smtClean="0"/>
              <a:t>Use of “no-spray” zones as set backs</a:t>
            </a:r>
          </a:p>
          <a:p>
            <a:pPr marL="457200" indent="-457200">
              <a:buFont typeface="+mj-lt"/>
              <a:buAutoNum type="arabicPeriod"/>
            </a:pPr>
            <a:r>
              <a:rPr lang="en-US" sz="2200" dirty="0" smtClean="0"/>
              <a:t>Use of High Cost drift reducing spray techniques (air blast systems, ultra low volume, etc.)</a:t>
            </a:r>
          </a:p>
          <a:p>
            <a:pPr marL="457200" indent="-457200">
              <a:buFont typeface="+mj-lt"/>
              <a:buAutoNum type="arabicPeriod"/>
            </a:pPr>
            <a:r>
              <a:rPr lang="en-US" sz="2200" dirty="0" smtClean="0"/>
              <a:t>Establishing Economic Thresholds for known pest</a:t>
            </a:r>
          </a:p>
          <a:p>
            <a:pPr marL="457200" indent="-457200">
              <a:buFont typeface="+mj-lt"/>
              <a:buAutoNum type="arabicPeriod"/>
            </a:pPr>
            <a:r>
              <a:rPr lang="en-US" sz="2200" dirty="0" smtClean="0"/>
              <a:t>Reduction of pesticide application using “smart sprayer” technology</a:t>
            </a:r>
          </a:p>
          <a:p>
            <a:pPr marL="457200" indent="-457200">
              <a:buFont typeface="+mj-lt"/>
              <a:buAutoNum type="arabicPeriod"/>
            </a:pPr>
            <a:r>
              <a:rPr lang="en-US" sz="2200" dirty="0" smtClean="0"/>
              <a:t>Development of University based IPM plan focused on PAM techniques</a:t>
            </a:r>
          </a:p>
          <a:p>
            <a:pPr marL="457200" indent="-457200">
              <a:buFont typeface="+mj-lt"/>
              <a:buAutoNum type="arabicPeriod"/>
            </a:pPr>
            <a:r>
              <a:rPr lang="en-US" sz="2200" dirty="0" smtClean="0"/>
              <a:t>Record Keeping</a:t>
            </a:r>
          </a:p>
        </p:txBody>
      </p:sp>
      <p:sp>
        <p:nvSpPr>
          <p:cNvPr id="4" name="TextBox 3"/>
          <p:cNvSpPr txBox="1"/>
          <p:nvPr/>
        </p:nvSpPr>
        <p:spPr>
          <a:xfrm>
            <a:off x="6400800" y="1447800"/>
            <a:ext cx="2286000" cy="4832092"/>
          </a:xfrm>
          <a:prstGeom prst="rect">
            <a:avLst/>
          </a:prstGeom>
          <a:noFill/>
        </p:spPr>
        <p:txBody>
          <a:bodyPr wrap="square" rtlCol="0">
            <a:spAutoFit/>
          </a:bodyPr>
          <a:lstStyle/>
          <a:p>
            <a:r>
              <a:rPr lang="en-US" sz="2200" dirty="0" smtClean="0"/>
              <a:t>4 hrs.</a:t>
            </a:r>
          </a:p>
          <a:p>
            <a:endParaRPr lang="en-US" sz="2200" dirty="0" smtClean="0"/>
          </a:p>
          <a:p>
            <a:r>
              <a:rPr lang="en-US" sz="2200" dirty="0" smtClean="0"/>
              <a:t>8 hrs.</a:t>
            </a:r>
          </a:p>
          <a:p>
            <a:endParaRPr lang="en-US" sz="2200" dirty="0" smtClean="0"/>
          </a:p>
          <a:p>
            <a:r>
              <a:rPr lang="en-US" sz="2200" dirty="0" smtClean="0"/>
              <a:t>250 ac.</a:t>
            </a:r>
          </a:p>
          <a:p>
            <a:endParaRPr lang="en-US" sz="2200" dirty="0" smtClean="0"/>
          </a:p>
          <a:p>
            <a:endParaRPr lang="en-US" sz="2200" dirty="0" smtClean="0"/>
          </a:p>
          <a:p>
            <a:r>
              <a:rPr lang="en-US" sz="2200" dirty="0" smtClean="0"/>
              <a:t>16 hrs.</a:t>
            </a:r>
          </a:p>
          <a:p>
            <a:endParaRPr lang="en-US" sz="2200" dirty="0" smtClean="0"/>
          </a:p>
          <a:p>
            <a:r>
              <a:rPr lang="en-US" sz="2200" dirty="0" smtClean="0"/>
              <a:t>250 ac.</a:t>
            </a:r>
          </a:p>
          <a:p>
            <a:endParaRPr lang="en-US" sz="2200" dirty="0" smtClean="0"/>
          </a:p>
          <a:p>
            <a:r>
              <a:rPr lang="en-US" sz="2200" dirty="0" smtClean="0"/>
              <a:t>20 hrs.</a:t>
            </a:r>
          </a:p>
          <a:p>
            <a:endParaRPr lang="en-US" sz="2200" dirty="0" smtClean="0"/>
          </a:p>
          <a:p>
            <a:r>
              <a:rPr lang="en-US" sz="2200" dirty="0" smtClean="0"/>
              <a:t>250 ac.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txBody>
          <a:bodyPr>
            <a:normAutofit fontScale="90000"/>
          </a:bodyPr>
          <a:lstStyle/>
          <a:p>
            <a:r>
              <a:rPr lang="en-US" dirty="0" smtClean="0"/>
              <a:t>Cost Category Typically Used to Support Practice Implementation</a:t>
            </a:r>
            <a:endParaRPr lang="en-US" dirty="0"/>
          </a:p>
        </p:txBody>
      </p:sp>
      <p:sp>
        <p:nvSpPr>
          <p:cNvPr id="3" name="Content Placeholder 2"/>
          <p:cNvSpPr>
            <a:spLocks noGrp="1"/>
          </p:cNvSpPr>
          <p:nvPr>
            <p:ph idx="1"/>
          </p:nvPr>
        </p:nvSpPr>
        <p:spPr>
          <a:xfrm>
            <a:off x="457200" y="2514601"/>
            <a:ext cx="8229600" cy="3657600"/>
          </a:xfrm>
        </p:spPr>
        <p:txBody>
          <a:bodyPr/>
          <a:lstStyle/>
          <a:p>
            <a:pPr>
              <a:tabLst>
                <a:tab pos="5943600" algn="l"/>
              </a:tabLst>
            </a:pPr>
            <a:r>
              <a:rPr lang="en-US" dirty="0" smtClean="0"/>
              <a:t>Materials	No</a:t>
            </a:r>
          </a:p>
          <a:p>
            <a:pPr>
              <a:tabLst>
                <a:tab pos="5943600" algn="l"/>
              </a:tabLst>
            </a:pPr>
            <a:r>
              <a:rPr lang="en-US" dirty="0" smtClean="0"/>
              <a:t>Installation	Yes</a:t>
            </a:r>
          </a:p>
          <a:p>
            <a:pPr>
              <a:tabLst>
                <a:tab pos="5943600" algn="l"/>
              </a:tabLst>
            </a:pPr>
            <a:r>
              <a:rPr lang="en-US" dirty="0" smtClean="0"/>
              <a:t>Labor	Yes</a:t>
            </a:r>
          </a:p>
          <a:p>
            <a:pPr>
              <a:tabLst>
                <a:tab pos="5943600" algn="l"/>
              </a:tabLst>
            </a:pPr>
            <a:r>
              <a:rPr lang="en-US" dirty="0" smtClean="0"/>
              <a:t>Mobilization	No</a:t>
            </a:r>
          </a:p>
          <a:p>
            <a:pPr>
              <a:tabLst>
                <a:tab pos="5943600" algn="l"/>
              </a:tabLst>
            </a:pPr>
            <a:r>
              <a:rPr lang="en-US" dirty="0" smtClean="0"/>
              <a:t>Acquisition of Tech Knowledge	Yes</a:t>
            </a:r>
          </a:p>
          <a:p>
            <a:pPr>
              <a:tabLst>
                <a:tab pos="5943600" algn="l"/>
              </a:tabLst>
            </a:pPr>
            <a:r>
              <a:rPr lang="en-US" dirty="0" smtClean="0"/>
              <a:t>Foregone Income	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lstStyle/>
          <a:p>
            <a:pPr algn="ctr"/>
            <a:r>
              <a:rPr lang="en-US" dirty="0" smtClean="0"/>
              <a:t>Old Component List </a:t>
            </a:r>
            <a:endParaRPr lang="en-US" dirty="0"/>
          </a:p>
        </p:txBody>
      </p:sp>
      <p:sp>
        <p:nvSpPr>
          <p:cNvPr id="3" name="Content Placeholder 2"/>
          <p:cNvSpPr>
            <a:spLocks noGrp="1"/>
          </p:cNvSpPr>
          <p:nvPr>
            <p:ph idx="1"/>
          </p:nvPr>
        </p:nvSpPr>
        <p:spPr>
          <a:xfrm>
            <a:off x="914400" y="1752600"/>
            <a:ext cx="5486400" cy="4724400"/>
          </a:xfrm>
        </p:spPr>
        <p:txBody>
          <a:bodyPr>
            <a:normAutofit lnSpcReduction="10000"/>
          </a:bodyPr>
          <a:lstStyle/>
          <a:p>
            <a:r>
              <a:rPr lang="en-US" dirty="0" smtClean="0"/>
              <a:t>Herbicide</a:t>
            </a:r>
          </a:p>
          <a:p>
            <a:r>
              <a:rPr lang="en-US" dirty="0" smtClean="0"/>
              <a:t>2,4-D Herbicide</a:t>
            </a:r>
          </a:p>
          <a:p>
            <a:r>
              <a:rPr lang="en-US" dirty="0" smtClean="0"/>
              <a:t>Arsenal Herbicide</a:t>
            </a:r>
          </a:p>
          <a:p>
            <a:r>
              <a:rPr lang="en-US" dirty="0" err="1" smtClean="0"/>
              <a:t>Cim</a:t>
            </a:r>
            <a:r>
              <a:rPr lang="en-US" dirty="0" smtClean="0"/>
              <a:t> </a:t>
            </a:r>
            <a:r>
              <a:rPr lang="en-US" dirty="0"/>
              <a:t>Max</a:t>
            </a:r>
            <a:r>
              <a:rPr lang="en-US" dirty="0" smtClean="0"/>
              <a:t> Herbicide</a:t>
            </a:r>
          </a:p>
          <a:p>
            <a:r>
              <a:rPr lang="en-US" dirty="0" err="1" smtClean="0"/>
              <a:t>Glyphosate</a:t>
            </a:r>
            <a:r>
              <a:rPr lang="en-US" dirty="0" smtClean="0"/>
              <a:t> Herbicide</a:t>
            </a:r>
          </a:p>
          <a:p>
            <a:r>
              <a:rPr lang="en-US" dirty="0" err="1" smtClean="0"/>
              <a:t>Grazon</a:t>
            </a:r>
            <a:r>
              <a:rPr lang="en-US" dirty="0" smtClean="0"/>
              <a:t> Herbicide</a:t>
            </a:r>
          </a:p>
          <a:p>
            <a:r>
              <a:rPr lang="en-US" dirty="0" smtClean="0"/>
              <a:t>Oust Herbicide</a:t>
            </a:r>
          </a:p>
          <a:p>
            <a:r>
              <a:rPr lang="en-US" dirty="0" smtClean="0"/>
              <a:t>Remedy Herbicide</a:t>
            </a:r>
          </a:p>
          <a:p>
            <a:r>
              <a:rPr lang="en-US" dirty="0" smtClean="0"/>
              <a:t>Aqua </a:t>
            </a:r>
            <a:r>
              <a:rPr lang="en-US" dirty="0"/>
              <a:t>Star</a:t>
            </a:r>
            <a:r>
              <a:rPr lang="en-US" dirty="0" smtClean="0"/>
              <a:t> Insecticide</a:t>
            </a:r>
          </a:p>
          <a:p>
            <a:r>
              <a:rPr lang="en-US" dirty="0" smtClean="0"/>
              <a:t>Surfactant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Component List</a:t>
            </a:r>
            <a:endParaRPr lang="en-US" dirty="0"/>
          </a:p>
        </p:txBody>
      </p:sp>
      <p:sp>
        <p:nvSpPr>
          <p:cNvPr id="3" name="Content Placeholder 2"/>
          <p:cNvSpPr>
            <a:spLocks noGrp="1"/>
          </p:cNvSpPr>
          <p:nvPr>
            <p:ph idx="1"/>
          </p:nvPr>
        </p:nvSpPr>
        <p:spPr/>
        <p:txBody>
          <a:bodyPr/>
          <a:lstStyle/>
          <a:p>
            <a:r>
              <a:rPr lang="en-US" dirty="0" smtClean="0"/>
              <a:t>Chemical</a:t>
            </a:r>
            <a:endParaRPr lang="en-US" dirty="0"/>
          </a:p>
          <a:p>
            <a:r>
              <a:rPr lang="en-US" dirty="0" smtClean="0"/>
              <a:t>Spot </a:t>
            </a:r>
            <a:r>
              <a:rPr lang="en-US" dirty="0"/>
              <a:t>treatment</a:t>
            </a:r>
            <a:r>
              <a:rPr lang="en-US" dirty="0" smtClean="0"/>
              <a:t> Chemical</a:t>
            </a:r>
          </a:p>
          <a:p>
            <a:r>
              <a:rPr lang="en-US" dirty="0" smtClean="0"/>
              <a:t>aerial </a:t>
            </a:r>
            <a:r>
              <a:rPr lang="en-US" dirty="0"/>
              <a:t>application</a:t>
            </a:r>
            <a:r>
              <a:rPr lang="en-US" dirty="0" smtClean="0"/>
              <a:t> Chemical</a:t>
            </a:r>
          </a:p>
          <a:p>
            <a:r>
              <a:rPr lang="en-US" dirty="0" smtClean="0"/>
              <a:t>ground </a:t>
            </a:r>
            <a:r>
              <a:rPr lang="en-US" dirty="0"/>
              <a:t>application</a:t>
            </a:r>
            <a:r>
              <a:rPr lang="en-US" dirty="0" smtClean="0"/>
              <a:t> Chemical</a:t>
            </a:r>
          </a:p>
          <a:p>
            <a:r>
              <a:rPr lang="en-US" dirty="0" smtClean="0"/>
              <a:t>precision </a:t>
            </a:r>
            <a:r>
              <a:rPr lang="en-US" dirty="0"/>
              <a:t>application</a:t>
            </a:r>
            <a:r>
              <a:rPr lang="en-US" dirty="0" smtClean="0"/>
              <a:t> </a:t>
            </a:r>
            <a:r>
              <a:rPr lang="en-US" dirty="0"/>
              <a:t>Tillage, light</a:t>
            </a:r>
            <a:r>
              <a:rPr lang="en-US" dirty="0" smtClean="0"/>
              <a:t> Tillage</a:t>
            </a:r>
          </a:p>
          <a:p>
            <a:r>
              <a:rPr lang="en-US" dirty="0" smtClean="0"/>
              <a:t>primary </a:t>
            </a:r>
            <a:r>
              <a:rPr lang="en-US" dirty="0"/>
              <a:t>Mechanical weed control/vegetation termination</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15112"/>
          </a:xfrm>
        </p:spPr>
        <p:txBody>
          <a:bodyPr>
            <a:normAutofit fontScale="90000"/>
          </a:bodyPr>
          <a:lstStyle/>
          <a:p>
            <a:pPr algn="ctr"/>
            <a:r>
              <a:rPr lang="en-US" sz="3200" dirty="0" smtClean="0"/>
              <a:t>Vague Scenarios</a:t>
            </a:r>
            <a:endParaRPr lang="en-US" sz="3200" dirty="0"/>
          </a:p>
        </p:txBody>
      </p:sp>
      <p:sp>
        <p:nvSpPr>
          <p:cNvPr id="3" name="Content Placeholder 2"/>
          <p:cNvSpPr>
            <a:spLocks noGrp="1"/>
          </p:cNvSpPr>
          <p:nvPr>
            <p:ph idx="1"/>
          </p:nvPr>
        </p:nvSpPr>
        <p:spPr>
          <a:xfrm>
            <a:off x="381000" y="1066800"/>
            <a:ext cx="8229600" cy="5486400"/>
          </a:xfrm>
        </p:spPr>
        <p:txBody>
          <a:bodyPr>
            <a:noAutofit/>
          </a:bodyPr>
          <a:lstStyle/>
          <a:p>
            <a:pPr>
              <a:buNone/>
            </a:pPr>
            <a:r>
              <a:rPr lang="en-US" sz="2400" dirty="0" smtClean="0"/>
              <a:t>Description</a:t>
            </a:r>
          </a:p>
          <a:p>
            <a:r>
              <a:rPr lang="en-US" sz="2400" dirty="0" smtClean="0"/>
              <a:t>Planning </a:t>
            </a:r>
            <a:r>
              <a:rPr lang="en-US" sz="2400" dirty="0"/>
              <a:t>for the sustainable approach to address environmentally sensitive prevention, avoidance, monitoring, and suppression strategies to manage weeds, insects, diseases, animals, and/or other organisms that directly or indirectly cause damage to agricultural land uses.</a:t>
            </a:r>
            <a:r>
              <a:rPr lang="en-US" sz="2400" dirty="0" smtClean="0"/>
              <a:t> </a:t>
            </a:r>
          </a:p>
          <a:p>
            <a:pPr>
              <a:buNone/>
            </a:pPr>
            <a:r>
              <a:rPr lang="en-US" sz="2400" dirty="0" smtClean="0"/>
              <a:t>Before</a:t>
            </a:r>
          </a:p>
          <a:p>
            <a:r>
              <a:rPr lang="en-US" sz="2400" dirty="0" smtClean="0"/>
              <a:t>Extensive </a:t>
            </a:r>
            <a:r>
              <a:rPr lang="en-US" sz="2400" dirty="0"/>
              <a:t>damage to all agricultural land uses caused by pests that are above allowable thresholds.</a:t>
            </a:r>
            <a:r>
              <a:rPr lang="en-US" sz="2400" dirty="0" smtClean="0"/>
              <a:t> </a:t>
            </a:r>
          </a:p>
          <a:p>
            <a:pPr>
              <a:buNone/>
            </a:pPr>
            <a:r>
              <a:rPr lang="en-US" sz="2400" dirty="0" smtClean="0"/>
              <a:t>After</a:t>
            </a:r>
          </a:p>
          <a:p>
            <a:r>
              <a:rPr lang="en-US" sz="2400" dirty="0" smtClean="0"/>
              <a:t>Utilize </a:t>
            </a:r>
            <a:r>
              <a:rPr lang="en-US" sz="2400" dirty="0"/>
              <a:t>planning methods to address the prevention, avoidance, monitoring, and suppression of pests on all agricultural lands.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89120"/>
          </a:xfrm>
        </p:spPr>
        <p:txBody>
          <a:bodyPr/>
          <a:lstStyle/>
          <a:p>
            <a:r>
              <a:rPr lang="en-US" dirty="0" smtClean="0"/>
              <a:t>Wrong Component List</a:t>
            </a:r>
          </a:p>
          <a:p>
            <a:pPr lvl="1"/>
            <a:r>
              <a:rPr lang="en-US" dirty="0" smtClean="0"/>
              <a:t>Old list had component not eligible for payment</a:t>
            </a:r>
          </a:p>
          <a:p>
            <a:pPr lvl="1"/>
            <a:r>
              <a:rPr lang="en-US" dirty="0" smtClean="0"/>
              <a:t>Revised list supplied to regions on Wednesday during Regional Scenario Writing</a:t>
            </a:r>
          </a:p>
          <a:p>
            <a:pPr lvl="1"/>
            <a:r>
              <a:rPr lang="en-US" dirty="0" smtClean="0"/>
              <a:t>Several Regions used incorrect list</a:t>
            </a:r>
          </a:p>
          <a:p>
            <a:endParaRPr lang="en-US" dirty="0" smtClean="0"/>
          </a:p>
          <a:p>
            <a:r>
              <a:rPr lang="en-US" dirty="0" smtClean="0"/>
              <a:t>Scenarios focused on “suppression” rather than Prevention, Avoidance &amp; Monitoring</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3657600"/>
          </a:xfrm>
        </p:spPr>
        <p:txBody>
          <a:bodyPr>
            <a:normAutofit fontScale="90000"/>
          </a:bodyPr>
          <a:lstStyle/>
          <a:p>
            <a:pPr algn="ctr"/>
            <a:r>
              <a:rPr lang="en-US" dirty="0" smtClean="0"/>
              <a:t>Review Pest Management </a:t>
            </a:r>
            <a:br>
              <a:rPr lang="en-US" dirty="0" smtClean="0"/>
            </a:br>
            <a:r>
              <a:rPr lang="en-US" dirty="0" smtClean="0"/>
              <a:t>Standard (595) </a:t>
            </a:r>
            <a:br>
              <a:rPr lang="en-US" dirty="0" smtClean="0"/>
            </a:br>
            <a:r>
              <a:rPr lang="en-US" dirty="0" smtClean="0"/>
              <a:t>&amp; Agronomy Tech Note 5</a:t>
            </a:r>
            <a:br>
              <a:rPr lang="en-US" dirty="0" smtClean="0"/>
            </a:br>
            <a:r>
              <a:rPr lang="en-US" dirty="0"/>
              <a:t/>
            </a:r>
            <a:br>
              <a:rPr lang="en-US" dirty="0"/>
            </a:br>
            <a:r>
              <a:rPr lang="en-US" dirty="0" smtClean="0"/>
              <a:t>Joe Bagdon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NRCStemplate2"/>
          <p:cNvPicPr>
            <a:picLocks noChangeAspect="1" noChangeArrowheads="1"/>
          </p:cNvPicPr>
          <p:nvPr>
            <p:ph type="title"/>
          </p:nvPr>
        </p:nvPicPr>
        <p:blipFill>
          <a:blip r:embed="rId3" cstate="print"/>
          <a:srcRect b="86667"/>
          <a:stretch>
            <a:fillRect/>
          </a:stretch>
        </p:blipFill>
        <p:spPr>
          <a:xfrm>
            <a:off x="0" y="0"/>
            <a:ext cx="9144000" cy="914400"/>
          </a:xfrm>
          <a:solidFill>
            <a:srgbClr val="3333FF"/>
          </a:solidFill>
        </p:spPr>
      </p:pic>
      <p:sp>
        <p:nvSpPr>
          <p:cNvPr id="50179" name="Rectangle 3"/>
          <p:cNvSpPr>
            <a:spLocks noGrp="1" noChangeArrowheads="1"/>
          </p:cNvSpPr>
          <p:nvPr>
            <p:ph type="body" sz="half" idx="1"/>
          </p:nvPr>
        </p:nvSpPr>
        <p:spPr>
          <a:xfrm>
            <a:off x="0" y="914400"/>
            <a:ext cx="9144000" cy="5943600"/>
          </a:xfrm>
          <a:solidFill>
            <a:srgbClr val="6699FF"/>
          </a:solidFill>
          <a:ln>
            <a:solidFill>
              <a:srgbClr val="3399FF"/>
            </a:solidFill>
          </a:ln>
        </p:spPr>
        <p:txBody>
          <a:bodyPr/>
          <a:lstStyle/>
          <a:p>
            <a:pPr marL="609600" indent="-609600" algn="ctr" eaLnBrk="1" hangingPunct="1">
              <a:lnSpc>
                <a:spcPct val="90000"/>
              </a:lnSpc>
              <a:buFont typeface="Wingdings" pitchFamily="2" charset="2"/>
              <a:buNone/>
              <a:defRPr/>
            </a:pPr>
            <a:r>
              <a:rPr lang="en-US" b="1" dirty="0" smtClean="0">
                <a:solidFill>
                  <a:srgbClr val="FFFF00"/>
                </a:solidFill>
              </a:rPr>
              <a:t>IPM Payment Scenarios</a:t>
            </a:r>
            <a:br>
              <a:rPr lang="en-US" b="1" dirty="0" smtClean="0">
                <a:solidFill>
                  <a:srgbClr val="FFFF00"/>
                </a:solidFill>
              </a:rPr>
            </a:br>
            <a:endParaRPr lang="en-US" b="1" dirty="0" smtClean="0">
              <a:solidFill>
                <a:srgbClr val="FFFF00"/>
              </a:solidFill>
            </a:endParaRPr>
          </a:p>
          <a:p>
            <a:pPr marL="609600" indent="-609600" eaLnBrk="1" hangingPunct="1">
              <a:lnSpc>
                <a:spcPct val="90000"/>
              </a:lnSpc>
              <a:defRPr/>
            </a:pPr>
            <a:r>
              <a:rPr lang="en-US" sz="2400" b="1" dirty="0" smtClean="0">
                <a:solidFill>
                  <a:srgbClr val="FFFF00"/>
                </a:solidFill>
              </a:rPr>
              <a:t>IPM varies a lot by the level of the planned IPM system</a:t>
            </a:r>
            <a:br>
              <a:rPr lang="en-US" sz="2400" b="1" dirty="0" smtClean="0">
                <a:solidFill>
                  <a:srgbClr val="FFFF00"/>
                </a:solidFill>
              </a:rPr>
            </a:br>
            <a:endParaRPr lang="en-US" sz="2400" b="1" dirty="0" smtClean="0">
              <a:solidFill>
                <a:srgbClr val="FFFF00"/>
              </a:solidFill>
            </a:endParaRPr>
          </a:p>
          <a:p>
            <a:pPr marL="1009650" lvl="1" indent="-609600" eaLnBrk="1" hangingPunct="1">
              <a:lnSpc>
                <a:spcPct val="90000"/>
              </a:lnSpc>
              <a:defRPr/>
            </a:pPr>
            <a:r>
              <a:rPr lang="en-US" sz="2400" b="1" u="sng" dirty="0" smtClean="0">
                <a:solidFill>
                  <a:srgbClr val="FFFF00"/>
                </a:solidFill>
              </a:rPr>
              <a:t>Basic IPM</a:t>
            </a:r>
            <a:r>
              <a:rPr lang="en-US" sz="2000" b="1" dirty="0" smtClean="0">
                <a:solidFill>
                  <a:srgbClr val="FFFF00"/>
                </a:solidFill>
              </a:rPr>
              <a:t>:</a:t>
            </a:r>
            <a:br>
              <a:rPr lang="en-US" sz="2000" b="1" dirty="0" smtClean="0">
                <a:solidFill>
                  <a:srgbClr val="FFFF00"/>
                </a:solidFill>
              </a:rPr>
            </a:br>
            <a:endParaRPr lang="en-US" sz="2000" b="1" dirty="0" smtClean="0">
              <a:solidFill>
                <a:srgbClr val="FFFF00"/>
              </a:solidFill>
            </a:endParaRPr>
          </a:p>
          <a:p>
            <a:pPr marL="1409700" lvl="2" indent="-609600" eaLnBrk="1" hangingPunct="1">
              <a:lnSpc>
                <a:spcPct val="90000"/>
              </a:lnSpc>
              <a:defRPr/>
            </a:pPr>
            <a:r>
              <a:rPr lang="en-US" sz="2000" dirty="0" smtClean="0">
                <a:solidFill>
                  <a:srgbClr val="FFFF00"/>
                </a:solidFill>
              </a:rPr>
              <a:t>Used to implement an IPM plan on a given cropping system </a:t>
            </a:r>
            <a:r>
              <a:rPr lang="en-US" sz="2000" u="sng" dirty="0" smtClean="0">
                <a:solidFill>
                  <a:srgbClr val="FFFF00"/>
                </a:solidFill>
              </a:rPr>
              <a:t>to apply prevention, avoidance, monitoring, and suppression techniques that reduce or mitigate hazardous pesticide use. </a:t>
            </a:r>
            <a:r>
              <a:rPr lang="en-US" sz="2000" dirty="0" smtClean="0">
                <a:solidFill>
                  <a:srgbClr val="FFFF00"/>
                </a:solidFill>
              </a:rPr>
              <a:t>Pesticide applications occur only when monitoring indicates a pest threshold has been exceeded. Mitigation strategies are implemented for all planned pesticides that have drift concerns, pollinator concerns, or Windows Pesticide Screening Tool (WIN-PST) ratings greater than “Low” for drinking water or fish concerns.</a:t>
            </a:r>
            <a:br>
              <a:rPr lang="en-US" sz="2000" dirty="0" smtClean="0">
                <a:solidFill>
                  <a:srgbClr val="FFFF00"/>
                </a:solidFill>
              </a:rPr>
            </a:br>
            <a:endParaRPr lang="en-US" sz="2000" dirty="0" smtClean="0">
              <a:solidFill>
                <a:srgbClr val="FFFF00"/>
              </a:solidFill>
            </a:endParaRPr>
          </a:p>
          <a:p>
            <a:pPr marL="1409700" lvl="2" indent="-609600" eaLnBrk="1" hangingPunct="1">
              <a:lnSpc>
                <a:spcPct val="90000"/>
              </a:lnSpc>
              <a:defRPr/>
            </a:pPr>
            <a:r>
              <a:rPr lang="en-US" sz="2000" b="1" dirty="0" smtClean="0">
                <a:solidFill>
                  <a:srgbClr val="FFFF00"/>
                </a:solidFill>
              </a:rPr>
              <a:t>Although some pest prevention and avoidance is used, the primary focus for NRCS purposes is pesticide risk mitigation.</a:t>
            </a:r>
          </a:p>
          <a:p>
            <a:pPr>
              <a:defRPr/>
            </a:pPr>
            <a:r>
              <a:rPr lang="en-US" sz="1800" b="1" dirty="0" smtClean="0"/>
              <a:t> </a:t>
            </a:r>
            <a:endParaRPr lang="en-US" sz="1800" b="1" dirty="0" smtClean="0">
              <a:solidFill>
                <a:srgbClr val="FFFF00"/>
              </a:solidFill>
            </a:endParaRPr>
          </a:p>
          <a:p>
            <a:pPr marL="1752600" lvl="3" indent="-381000" eaLnBrk="1" hangingPunct="1">
              <a:lnSpc>
                <a:spcPct val="90000"/>
              </a:lnSpc>
              <a:buFont typeface="Wingdings" pitchFamily="2" charset="2"/>
              <a:buNone/>
              <a:defRPr/>
            </a:pPr>
            <a:endParaRPr lang="en-US" sz="1600" b="1" dirty="0" smtClean="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TotalTime>
  <Words>1233</Words>
  <Application>Microsoft Office PowerPoint</Application>
  <PresentationFormat>On-screen Show (4:3)</PresentationFormat>
  <Paragraphs>156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Problems with Pest Management Payment Scenarios &amp; Components</vt:lpstr>
      <vt:lpstr>Pest Management</vt:lpstr>
      <vt:lpstr>Cost Category Typically Used to Support Practice Implementation</vt:lpstr>
      <vt:lpstr>Old Component List </vt:lpstr>
      <vt:lpstr>Old Component List</vt:lpstr>
      <vt:lpstr>Vague Scenarios</vt:lpstr>
      <vt:lpstr>Slide 7</vt:lpstr>
      <vt:lpstr>Review Pest Management  Standard (595)  &amp; Agronomy Tech Note 5  Joe Bagdon</vt:lpstr>
      <vt:lpstr>Slide 9</vt:lpstr>
      <vt:lpstr>Slide 10</vt:lpstr>
      <vt:lpstr>Slide 11</vt:lpstr>
      <vt:lpstr>New 595 Components</vt:lpstr>
      <vt:lpstr>New 595 Components</vt:lpstr>
      <vt:lpstr>New 595 Components</vt:lpstr>
      <vt:lpstr>595 Scenario Example Basic Fruit</vt:lpstr>
      <vt:lpstr>Slide 16</vt:lpstr>
      <vt:lpstr>Components Selected</vt:lpstr>
      <vt:lpstr>Advanced IPM Field Crop</vt:lpstr>
      <vt:lpstr>Slide 19</vt:lpstr>
      <vt:lpstr>Slide 20</vt:lpstr>
      <vt:lpstr>Components Selected</vt:lpstr>
    </vt:vector>
  </TitlesOfParts>
  <Company>USDA OCIO-ITS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with Pest Management Payment Scenarios &amp; Components</dc:title>
  <dc:creator>david.lamm</dc:creator>
  <cp:lastModifiedBy>david.lamm</cp:lastModifiedBy>
  <cp:revision>20</cp:revision>
  <dcterms:created xsi:type="dcterms:W3CDTF">2011-09-27T12:11:40Z</dcterms:created>
  <dcterms:modified xsi:type="dcterms:W3CDTF">2011-10-11T14:35:20Z</dcterms:modified>
</cp:coreProperties>
</file>